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0"/>
  </p:notesMasterIdLst>
  <p:handoutMasterIdLst>
    <p:handoutMasterId r:id="rId11"/>
  </p:handoutMasterIdLst>
  <p:sldIdLst>
    <p:sldId id="266" r:id="rId2"/>
    <p:sldId id="256" r:id="rId3"/>
    <p:sldId id="273" r:id="rId4"/>
    <p:sldId id="258" r:id="rId5"/>
    <p:sldId id="261" r:id="rId6"/>
    <p:sldId id="275" r:id="rId7"/>
    <p:sldId id="274" r:id="rId8"/>
    <p:sldId id="262" r:id="rId9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2784" y="-114"/>
      </p:cViewPr>
      <p:guideLst>
        <p:guide orient="horz" pos="290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2778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1804"/>
          </a:xfrm>
          <a:prstGeom prst="rect">
            <a:avLst/>
          </a:prstGeom>
        </p:spPr>
        <p:txBody>
          <a:bodyPr vert="horz" lIns="92827" tIns="46414" rIns="92827" bIns="46414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2827" tIns="46414" rIns="92827" bIns="46414" rtlCol="0"/>
          <a:lstStyle>
            <a:lvl1pPr algn="r">
              <a:defRPr sz="1300"/>
            </a:lvl1pPr>
          </a:lstStyle>
          <a:p>
            <a:fld id="{265B0BF6-89B5-43F3-A06B-89207B644AF8}" type="datetimeFigureOut">
              <a:rPr lang="en-US" smtClean="0"/>
              <a:pPr/>
              <a:t>3/26/2014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693738"/>
            <a:ext cx="4616450" cy="34623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27" tIns="46414" rIns="92827" bIns="4641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2827" tIns="46414" rIns="92827" bIns="4641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668"/>
            <a:ext cx="3037840" cy="461804"/>
          </a:xfrm>
          <a:prstGeom prst="rect">
            <a:avLst/>
          </a:prstGeom>
        </p:spPr>
        <p:txBody>
          <a:bodyPr vert="horz" lIns="92827" tIns="46414" rIns="92827" bIns="46414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8"/>
            <a:ext cx="3037840" cy="461804"/>
          </a:xfrm>
          <a:prstGeom prst="rect">
            <a:avLst/>
          </a:prstGeom>
        </p:spPr>
        <p:txBody>
          <a:bodyPr vert="horz" lIns="92827" tIns="46414" rIns="92827" bIns="46414" rtlCol="0" anchor="b"/>
          <a:lstStyle>
            <a:lvl1pPr algn="r">
              <a:defRPr sz="1300"/>
            </a:lvl1pPr>
          </a:lstStyle>
          <a:p>
            <a:fld id="{4FC61F33-8DAF-4ECD-93CE-51220A9937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310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4B737-D99D-4DD5-9AC7-16D3386B5422}" type="datetime1">
              <a:rPr lang="en-US" smtClean="0"/>
              <a:pPr/>
              <a:t>3/26/2014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312712-C714-4B68-8A31-4ED259417F2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B6308-856A-452B-9835-DF737838C5FA}" type="datetime1">
              <a:rPr lang="en-US" smtClean="0"/>
              <a:pPr/>
              <a:t>3/26/2014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12712-C714-4B68-8A31-4ED259417F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Transit Service Delivery Models</a:t>
            </a:r>
            <a:endParaRPr lang="en-US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Directly Operated/ Contracted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6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Transit Service Delivery Models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52500" y="1295400"/>
            <a:ext cx="7239000" cy="484632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b="1" dirty="0" smtClean="0"/>
              <a:t>Directly Operated and Publicly Owned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/>
              <a:t>Transit Management Contract</a:t>
            </a:r>
            <a:r>
              <a:rPr lang="en-US" sz="2000" dirty="0" smtClean="0"/>
              <a:t> – public employees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/>
              <a:t>Transit Management Contract</a:t>
            </a:r>
            <a:r>
              <a:rPr lang="en-US" sz="2000" dirty="0" smtClean="0"/>
              <a:t> – subsidiary corporation for employees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/>
              <a:t>Transit Service Contract</a:t>
            </a:r>
          </a:p>
          <a:p>
            <a:pPr marL="914400" lvl="1" indent="-457200">
              <a:buNone/>
            </a:pPr>
            <a:r>
              <a:rPr lang="en-US" sz="2000" dirty="0" smtClean="0"/>
              <a:t> – Includes supervision, transit service, and typically maintenance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/>
              <a:t>Turnkey Contract</a:t>
            </a:r>
          </a:p>
          <a:p>
            <a:pPr marL="914400" lvl="1" indent="-457200">
              <a:buNone/>
            </a:pPr>
            <a:r>
              <a:rPr lang="en-US" sz="2000" dirty="0" smtClean="0"/>
              <a:t> – Includes supervision, transit service, maintenance</a:t>
            </a:r>
          </a:p>
          <a:p>
            <a:pPr marL="914400" lvl="1" indent="-457200">
              <a:buNone/>
            </a:pPr>
            <a:r>
              <a:rPr lang="en-US" sz="2000" dirty="0" smtClean="0"/>
              <a:t>– Also includes capital vehicles and facilities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Transit Service Delivery Models - Differences</a:t>
            </a:r>
            <a:endParaRPr lang="en-US" sz="32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6709501"/>
              </p:ext>
            </p:extLst>
          </p:nvPr>
        </p:nvGraphicFramePr>
        <p:xfrm>
          <a:off x="1083098" y="1295400"/>
          <a:ext cx="6977803" cy="47502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2623"/>
                <a:gridCol w="1153437"/>
                <a:gridCol w="1153437"/>
                <a:gridCol w="1101906"/>
                <a:gridCol w="1023200"/>
                <a:gridCol w="1023200"/>
              </a:tblGrid>
              <a:tr h="609600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Function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Directly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Operated and Publicly Owned</a:t>
                      </a: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Transit Management </a:t>
                      </a:r>
                    </a:p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– Public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Employees</a:t>
                      </a: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Transit Management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– Subsidiary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Corporation Employees</a:t>
                      </a: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Transit Service</a:t>
                      </a:r>
                    </a:p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Contract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Turnkey</a:t>
                      </a:r>
                    </a:p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Contract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92817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Policy Board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687343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Administration/ Planning/Grants</a:t>
                      </a: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96409">
                <a:tc rowSpan="2"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General Manager [Key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Management]</a:t>
                      </a:r>
                      <a:endParaRPr lang="en-US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Public</a:t>
                      </a:r>
                      <a:endParaRPr lang="en-US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Contractor</a:t>
                      </a: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Contractor</a:t>
                      </a: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Contractor</a:t>
                      </a: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93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Contractor</a:t>
                      </a: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6409">
                <a:tc rowSpan="2"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Transit Service Supervision</a:t>
                      </a: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Public</a:t>
                      </a:r>
                      <a:endParaRPr lang="en-US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Contractor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Contractor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964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Subsidiary</a:t>
                      </a: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28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Operating/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Maintenance</a:t>
                      </a:r>
                      <a:endParaRPr lang="en-US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Public</a:t>
                      </a:r>
                      <a:endParaRPr lang="en-US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Subsidiary</a:t>
                      </a: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Contractor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Contractor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92818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Vehicles/ Facilities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Public</a:t>
                      </a:r>
                      <a:endParaRPr lang="en-US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Contractor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6962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1.  Directly Operated and Publicly Owned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Advantages:</a:t>
            </a:r>
          </a:p>
          <a:p>
            <a:pPr lvl="1"/>
            <a:r>
              <a:rPr lang="en-US" sz="2000" dirty="0" smtClean="0"/>
              <a:t>Direct control and accountability</a:t>
            </a:r>
          </a:p>
          <a:p>
            <a:pPr lvl="1"/>
            <a:r>
              <a:rPr lang="en-US" sz="2000" dirty="0" smtClean="0"/>
              <a:t>Labor stability</a:t>
            </a:r>
          </a:p>
          <a:p>
            <a:pPr lvl="1"/>
            <a:r>
              <a:rPr lang="en-US" sz="2000" dirty="0" smtClean="0"/>
              <a:t>Higher employee compensation and benefits may result in lower turnover</a:t>
            </a:r>
          </a:p>
          <a:p>
            <a:pPr lvl="1"/>
            <a:r>
              <a:rPr lang="en-US" sz="2000" dirty="0" smtClean="0"/>
              <a:t>No risk of contractor default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/>
              <a:t>Disadvantages: </a:t>
            </a:r>
          </a:p>
          <a:p>
            <a:pPr lvl="1"/>
            <a:r>
              <a:rPr lang="en-US" sz="2000" dirty="0" smtClean="0"/>
              <a:t>Higher employee compensation and benefits</a:t>
            </a:r>
          </a:p>
          <a:p>
            <a:pPr lvl="1"/>
            <a:r>
              <a:rPr lang="en-US" sz="2000" dirty="0" smtClean="0"/>
              <a:t>Work rules may be inflexible</a:t>
            </a:r>
          </a:p>
          <a:p>
            <a:pPr lvl="1"/>
            <a:r>
              <a:rPr lang="en-US" sz="2000" dirty="0" smtClean="0"/>
              <a:t>Labor structure may introduce inefficiencies</a:t>
            </a:r>
          </a:p>
          <a:p>
            <a:pPr lvl="1"/>
            <a:r>
              <a:rPr lang="en-US" sz="2000" dirty="0" smtClean="0"/>
              <a:t>No price advantage based on contractor price competition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2.  Transit Management Contract – Public Employees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Advantages:</a:t>
            </a:r>
          </a:p>
          <a:p>
            <a:pPr lvl="1"/>
            <a:r>
              <a:rPr lang="en-US" sz="2000" dirty="0" smtClean="0"/>
              <a:t>Provides expertise and/or experience via a manager or team</a:t>
            </a:r>
          </a:p>
          <a:p>
            <a:pPr lvl="1"/>
            <a:r>
              <a:rPr lang="en-US" sz="2000" dirty="0" smtClean="0"/>
              <a:t>Contractor obligation to replace key employees</a:t>
            </a:r>
          </a:p>
          <a:p>
            <a:pPr lvl="1"/>
            <a:r>
              <a:rPr lang="en-US" sz="2000" dirty="0" smtClean="0"/>
              <a:t>Employees are public employees</a:t>
            </a:r>
          </a:p>
          <a:p>
            <a:pPr lvl="2"/>
            <a:r>
              <a:rPr lang="en-US" sz="1600" dirty="0" smtClean="0"/>
              <a:t>Labor stability</a:t>
            </a:r>
          </a:p>
          <a:p>
            <a:pPr lvl="2"/>
            <a:r>
              <a:rPr lang="en-US" sz="1600" dirty="0" smtClean="0"/>
              <a:t>Higher employee compensation and benefits may result in lower turnover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/>
              <a:t>Disadvantages: </a:t>
            </a:r>
          </a:p>
          <a:p>
            <a:pPr lvl="1"/>
            <a:r>
              <a:rPr lang="en-US" sz="2000" dirty="0" smtClean="0"/>
              <a:t>Incremental additional cost for contractor overhead and profit</a:t>
            </a:r>
          </a:p>
          <a:p>
            <a:pPr lvl="1"/>
            <a:r>
              <a:rPr lang="en-US" sz="2000" dirty="0" smtClean="0"/>
              <a:t>Labor structure may introduce inefficiencies</a:t>
            </a:r>
          </a:p>
          <a:p>
            <a:pPr lvl="1"/>
            <a:r>
              <a:rPr lang="en-US" sz="2000" dirty="0" smtClean="0"/>
              <a:t>Employees are public employees</a:t>
            </a:r>
          </a:p>
          <a:p>
            <a:pPr lvl="2"/>
            <a:r>
              <a:rPr lang="en-US" sz="1600" dirty="0" smtClean="0"/>
              <a:t>Higher employee compensation and benefits</a:t>
            </a:r>
          </a:p>
          <a:p>
            <a:pPr lvl="2"/>
            <a:r>
              <a:rPr lang="en-US" sz="1600" dirty="0" smtClean="0"/>
              <a:t>Work rules may be inflexible</a:t>
            </a:r>
          </a:p>
          <a:p>
            <a:pPr lvl="2"/>
            <a:r>
              <a:rPr lang="en-US" sz="1600" dirty="0" smtClean="0"/>
              <a:t>Labor structure may introduce inefficiencies</a:t>
            </a:r>
          </a:p>
          <a:p>
            <a:pPr lvl="1"/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3</a:t>
            </a:r>
            <a:r>
              <a:rPr lang="en-US" sz="3200" dirty="0" smtClean="0"/>
              <a:t>.  Transit Management Contract – Subsidiary Corporation Employees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Advantages:</a:t>
            </a:r>
          </a:p>
          <a:p>
            <a:pPr lvl="1"/>
            <a:r>
              <a:rPr lang="en-US" sz="2000" dirty="0" smtClean="0"/>
              <a:t>Provides expertise and/or experience via a manager or team</a:t>
            </a:r>
          </a:p>
          <a:p>
            <a:pPr lvl="1"/>
            <a:r>
              <a:rPr lang="en-US" sz="2000" dirty="0" smtClean="0"/>
              <a:t>Contractor obligation to replace key employees</a:t>
            </a:r>
          </a:p>
          <a:p>
            <a:pPr lvl="1"/>
            <a:r>
              <a:rPr lang="en-US" sz="2000" dirty="0" smtClean="0"/>
              <a:t>Subsidiary corporation for bargaining employees</a:t>
            </a:r>
          </a:p>
          <a:p>
            <a:pPr lvl="2"/>
            <a:r>
              <a:rPr lang="en-US" sz="1600" dirty="0" smtClean="0"/>
              <a:t>May gain benefit from lower private-sector wages and benefits</a:t>
            </a:r>
          </a:p>
          <a:p>
            <a:pPr lvl="2"/>
            <a:r>
              <a:rPr lang="en-US" sz="1600" dirty="0" smtClean="0"/>
              <a:t>May increase labor productivity through work rule flexibility (OT, split shifts,</a:t>
            </a:r>
            <a:br>
              <a:rPr lang="en-US" sz="1600" dirty="0" smtClean="0"/>
            </a:br>
            <a:r>
              <a:rPr lang="en-US" sz="1600" dirty="0" smtClean="0"/>
              <a:t>part-time workers, wage scale)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/>
              <a:t>Disadvantages: </a:t>
            </a:r>
          </a:p>
          <a:p>
            <a:pPr lvl="1"/>
            <a:r>
              <a:rPr lang="en-US" sz="2000" dirty="0" smtClean="0"/>
              <a:t>Incremental additional cost for contractor overhead and profit</a:t>
            </a:r>
          </a:p>
          <a:p>
            <a:pPr lvl="1"/>
            <a:r>
              <a:rPr lang="en-US" sz="2000" dirty="0" smtClean="0"/>
              <a:t>Labor structure may introduce inefficiencies</a:t>
            </a:r>
          </a:p>
          <a:p>
            <a:pPr lvl="1"/>
            <a:r>
              <a:rPr lang="en-US" sz="2000" dirty="0" smtClean="0"/>
              <a:t>Subsidiary corporation for bargaining employees</a:t>
            </a:r>
          </a:p>
          <a:p>
            <a:pPr lvl="2"/>
            <a:r>
              <a:rPr lang="en-US" sz="1600" dirty="0" smtClean="0"/>
              <a:t>Increases contract complexity</a:t>
            </a:r>
          </a:p>
          <a:p>
            <a:pPr lvl="2"/>
            <a:r>
              <a:rPr lang="en-US" sz="1600" dirty="0" smtClean="0"/>
              <a:t>May introduce new costs for oversight, increases complexity for transition</a:t>
            </a:r>
          </a:p>
          <a:p>
            <a:pPr lvl="1"/>
            <a:endParaRPr lang="en-US" sz="20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4. Transit Service Contract</a:t>
            </a:r>
            <a:endParaRPr lang="en-US" sz="27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52578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000" b="1" dirty="0" smtClean="0"/>
              <a:t>Advantages:</a:t>
            </a:r>
          </a:p>
          <a:p>
            <a:pPr lvl="1"/>
            <a:r>
              <a:rPr lang="en-US" sz="2000" dirty="0" smtClean="0"/>
              <a:t>Provides expertise and/or experience via a manager or team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Contractor holds financial risk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Private entity employees</a:t>
            </a:r>
          </a:p>
          <a:p>
            <a:pPr lvl="2"/>
            <a:r>
              <a:rPr lang="en-US" sz="1600" dirty="0" smtClean="0"/>
              <a:t>May gain benefit from lower private-sector wages and benefits</a:t>
            </a:r>
          </a:p>
          <a:p>
            <a:pPr lvl="2"/>
            <a:r>
              <a:rPr lang="en-US" sz="1600" dirty="0" smtClean="0"/>
              <a:t>Increase labor productivity through work rule flexibility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Price advantage based on contractor price competition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Control over vehicles and facilities in case of default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/>
              <a:t>Disadvantages: 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Less direct control, accountability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Possible labor opposition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Cost for contractor oversight, quality control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Risk of contractor default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Transition between contracts can be difficult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5</a:t>
            </a:r>
            <a:r>
              <a:rPr lang="en-US" sz="3200" dirty="0" smtClean="0"/>
              <a:t>. Turnkey Contract</a:t>
            </a:r>
            <a:endParaRPr lang="en-US" sz="27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53000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Advantages:</a:t>
            </a:r>
          </a:p>
          <a:p>
            <a:pPr lvl="1">
              <a:spcBef>
                <a:spcPts val="0"/>
              </a:spcBef>
              <a:buSzPts val="2000"/>
            </a:pPr>
            <a:r>
              <a:rPr lang="en-US" sz="2000" dirty="0"/>
              <a:t>Provides expertise and/or experience via a manager or team</a:t>
            </a:r>
          </a:p>
          <a:p>
            <a:pPr lvl="1">
              <a:spcBef>
                <a:spcPts val="0"/>
              </a:spcBef>
              <a:buSzPts val="2000"/>
            </a:pPr>
            <a:r>
              <a:rPr lang="en-US" sz="2000" dirty="0"/>
              <a:t>Contractor holds financial risk</a:t>
            </a:r>
          </a:p>
          <a:p>
            <a:pPr lvl="1">
              <a:spcBef>
                <a:spcPts val="0"/>
              </a:spcBef>
              <a:buSzPts val="2000"/>
            </a:pPr>
            <a:r>
              <a:rPr lang="en-US" sz="2000" dirty="0"/>
              <a:t>Private entity employees</a:t>
            </a:r>
          </a:p>
          <a:p>
            <a:pPr lvl="2">
              <a:spcBef>
                <a:spcPts val="0"/>
              </a:spcBef>
            </a:pPr>
            <a:r>
              <a:rPr lang="en-US" sz="1600" dirty="0"/>
              <a:t>May gain benefit from lower private-sector wages and benefits</a:t>
            </a:r>
          </a:p>
          <a:p>
            <a:pPr lvl="2">
              <a:spcBef>
                <a:spcPts val="0"/>
              </a:spcBef>
            </a:pPr>
            <a:r>
              <a:rPr lang="en-US" sz="1600" dirty="0"/>
              <a:t>Increase labor productivity through work rule flexibility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Price advantage based on contractor price competition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May have access to transit fleet at lower cost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/>
              <a:t>Disadvantages: </a:t>
            </a:r>
          </a:p>
          <a:p>
            <a:pPr lvl="1"/>
            <a:r>
              <a:rPr lang="en-US" sz="2000" dirty="0" smtClean="0"/>
              <a:t>Risk of contractor default – especially if contractor owns vehicles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Less direct control, accountability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Possible labor opposition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Cost for contractor oversight, quality control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Transition between contracts can be difficult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1767</TotalTime>
  <Words>496</Words>
  <Application>Microsoft Office PowerPoint</Application>
  <PresentationFormat>On-screen Show (4:3)</PresentationFormat>
  <Paragraphs>129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Transit Service Delivery Models</vt:lpstr>
      <vt:lpstr>Transit Service Delivery Models</vt:lpstr>
      <vt:lpstr>Transit Service Delivery Models - Differences</vt:lpstr>
      <vt:lpstr>1.  Directly Operated and Publicly Owned</vt:lpstr>
      <vt:lpstr>2.  Transit Management Contract – Public Employees</vt:lpstr>
      <vt:lpstr>3.  Transit Management Contract – Subsidiary Corporation Employees</vt:lpstr>
      <vt:lpstr>4. Transit Service Contract</vt:lpstr>
      <vt:lpstr>5. Turnkey Contract</vt:lpstr>
    </vt:vector>
  </TitlesOfParts>
  <Company>Texas Transportation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s-edrington</dc:creator>
  <cp:lastModifiedBy>Cherrington, Linda</cp:lastModifiedBy>
  <cp:revision>97</cp:revision>
  <cp:lastPrinted>2014-03-03T10:26:37Z</cp:lastPrinted>
  <dcterms:created xsi:type="dcterms:W3CDTF">2011-07-14T14:38:44Z</dcterms:created>
  <dcterms:modified xsi:type="dcterms:W3CDTF">2014-03-26T09:23:31Z</dcterms:modified>
</cp:coreProperties>
</file>